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64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8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7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1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8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2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0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7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03291-6738-42CB-B8FB-814208D60B2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40E74-B1E9-40CF-BD06-7725C243D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15400" cy="3505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SA" sz="5400" dirty="0">
                <a:solidFill>
                  <a:srgbClr val="002060"/>
                </a:solidFill>
                <a:cs typeface="PT Bold Heading" pitchFamily="2" charset="-78"/>
              </a:rPr>
              <a:t>إنتــــــاج التحقيــق الإذاعــــي</a:t>
            </a:r>
            <a:r>
              <a:rPr lang="ar-SA" sz="5400" b="1" dirty="0">
                <a:solidFill>
                  <a:srgbClr val="002060"/>
                </a:solidFill>
                <a:cs typeface="PT Bold Heading" pitchFamily="2" charset="-78"/>
              </a:rPr>
              <a:t> </a:t>
            </a:r>
            <a:r>
              <a:rPr lang="ar-EG" sz="5400" dirty="0" smtClean="0">
                <a:solidFill>
                  <a:srgbClr val="0070C0"/>
                </a:solidFill>
                <a:cs typeface="PT Bold Heading" pitchFamily="2" charset="-78"/>
              </a:rPr>
              <a:t/>
            </a:r>
            <a:br>
              <a:rPr lang="ar-EG" sz="5400" dirty="0" smtClean="0">
                <a:solidFill>
                  <a:srgbClr val="0070C0"/>
                </a:solidFill>
                <a:cs typeface="PT Bold Heading" pitchFamily="2" charset="-78"/>
              </a:rPr>
            </a:br>
            <a:r>
              <a:rPr lang="ar-EG" sz="5400" dirty="0" smtClean="0">
                <a:solidFill>
                  <a:srgbClr val="C00000"/>
                </a:solidFill>
                <a:cs typeface="PT Bold Heading" pitchFamily="2" charset="-78"/>
              </a:rPr>
              <a:t>الفرقة الثالثة شعبة إذاعة </a:t>
            </a:r>
            <a:br>
              <a:rPr lang="ar-EG" sz="5400" dirty="0" smtClean="0">
                <a:solidFill>
                  <a:srgbClr val="C00000"/>
                </a:solidFill>
                <a:cs typeface="PT Bold Heading" pitchFamily="2" charset="-78"/>
              </a:rPr>
            </a:br>
            <a:r>
              <a:rPr lang="ar-EG" sz="5400" dirty="0" smtClean="0">
                <a:solidFill>
                  <a:srgbClr val="00B050"/>
                </a:solidFill>
                <a:cs typeface="PT Bold Heading" pitchFamily="2" charset="-78"/>
              </a:rPr>
              <a:t>الأحد </a:t>
            </a:r>
            <a:r>
              <a:rPr lang="ar-EG" sz="6000" b="1" dirty="0" smtClean="0">
                <a:solidFill>
                  <a:srgbClr val="00B050"/>
                </a:solidFill>
                <a:latin typeface="Arial Black" pitchFamily="34" charset="0"/>
                <a:cs typeface="PT Bold Heading" pitchFamily="2" charset="-78"/>
              </a:rPr>
              <a:t>12 / 4 / 2020</a:t>
            </a:r>
            <a:endParaRPr lang="en-US" sz="6000" b="1" dirty="0">
              <a:solidFill>
                <a:srgbClr val="00B050"/>
              </a:solidFill>
              <a:latin typeface="Arial Black" pitchFamily="34" charset="0"/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763000" cy="2819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EG" sz="4800" dirty="0" smtClean="0">
                <a:solidFill>
                  <a:srgbClr val="002060"/>
                </a:solidFill>
                <a:cs typeface="PT Bold Heading" pitchFamily="2" charset="-78"/>
              </a:rPr>
              <a:t>دكتور </a:t>
            </a:r>
          </a:p>
          <a:p>
            <a:r>
              <a:rPr lang="ar-EG" sz="4800" dirty="0" smtClean="0">
                <a:solidFill>
                  <a:srgbClr val="002060"/>
                </a:solidFill>
                <a:cs typeface="PT Bold Heading" pitchFamily="2" charset="-78"/>
              </a:rPr>
              <a:t>محمد عبد البديع السيد</a:t>
            </a:r>
            <a:endParaRPr lang="en-US" sz="4800" dirty="0">
              <a:solidFill>
                <a:srgbClr val="00206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64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dirty="0"/>
              <a:t> </a:t>
            </a:r>
            <a:r>
              <a:rPr lang="ar-SA" sz="5400" b="1" dirty="0"/>
              <a:t>تنفيذ برامج</a:t>
            </a:r>
            <a:r>
              <a:rPr lang="ar-SA" sz="5400" dirty="0"/>
              <a:t> </a:t>
            </a:r>
            <a:r>
              <a:rPr lang="en-US" sz="5400" b="1" dirty="0"/>
              <a:t>Talk Show </a:t>
            </a: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3600" b="1" dirty="0"/>
              <a:t>مرحلة التنفيذ تتوقف سهولتها ونجاحها على المرحلة السابقة وهى الإعداد. فكلما تم الإعداد بشكل جيد، سهل ذلك من مسألة التنفيذ </a:t>
            </a:r>
            <a:r>
              <a:rPr lang="ar-EG" sz="3600" b="1" dirty="0" smtClean="0"/>
              <a:t>وإجراءاتها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773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b="1" dirty="0"/>
              <a:t>المذيع المحاور </a:t>
            </a:r>
            <a:r>
              <a:rPr lang="ar-SA" b="1" dirty="0" err="1"/>
              <a:t>فى</a:t>
            </a:r>
            <a:r>
              <a:rPr lang="ar-SA" b="1" dirty="0"/>
              <a:t> برامج الـ </a:t>
            </a:r>
            <a:r>
              <a:rPr lang="en-US" b="1" dirty="0"/>
              <a:t>Talk Show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يحتاج المذيع المحاور </a:t>
            </a:r>
            <a:r>
              <a:rPr lang="ar-SA" b="1" dirty="0" err="1"/>
              <a:t>فى</a:t>
            </a:r>
            <a:r>
              <a:rPr lang="ar-SA" b="1" dirty="0"/>
              <a:t> هذا النوع من البرامج إلى مهارات عالية بعضها يمكن اكتسابه بالتدريب بينما البعض الآخر لا يمكن اكتسابه إذ من المكن التدريب على فنون الحوار </a:t>
            </a:r>
            <a:endParaRPr lang="ar-EG" b="1" dirty="0" smtClean="0"/>
          </a:p>
          <a:p>
            <a:pPr marL="0" indent="0" algn="r" rtl="1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108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SA" b="1" dirty="0"/>
              <a:t>مواصفات المذيع المحاور </a:t>
            </a:r>
            <a:r>
              <a:rPr lang="ar-SA" b="1" dirty="0" err="1"/>
              <a:t>فى</a:t>
            </a:r>
            <a:r>
              <a:rPr lang="ar-SA" b="1" dirty="0"/>
              <a:t> برامج الـ </a:t>
            </a:r>
            <a:r>
              <a:rPr lang="en-US" b="1" dirty="0"/>
              <a:t>Talk Show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600" b="1" dirty="0"/>
              <a:t>*أن يتمتع بحضور مؤثر 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marL="0" indent="0" algn="r" rtl="1">
              <a:buNone/>
            </a:pPr>
            <a:r>
              <a:rPr lang="ar-SA" sz="3600" b="1" dirty="0"/>
              <a:t>* أن يكون واسع الاطلاع 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marL="0" indent="0" algn="r" rtl="1">
              <a:buNone/>
            </a:pPr>
            <a:r>
              <a:rPr lang="ar-SA" sz="3600" b="1" dirty="0"/>
              <a:t>* لا يعرف عبارة " لم أسمع عن هذا من قبل " 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marL="0" indent="0" algn="r" rtl="1">
              <a:buNone/>
            </a:pPr>
            <a:r>
              <a:rPr lang="ar-SA" sz="3600" b="1" dirty="0"/>
              <a:t>* أن يقرأ بشكل منتظم أهم الصحف الوطنية والعالمية ، 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marL="0" indent="0" algn="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6424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SA" b="1" dirty="0"/>
              <a:t>مهام المذيع المحاور </a:t>
            </a:r>
            <a:r>
              <a:rPr lang="ar-SA" b="1" dirty="0" err="1"/>
              <a:t>فى</a:t>
            </a:r>
            <a:r>
              <a:rPr lang="ar-SA" b="1" dirty="0"/>
              <a:t> برامج الـ </a:t>
            </a:r>
            <a:r>
              <a:rPr lang="en-US" b="1" dirty="0"/>
              <a:t>Talk Show</a:t>
            </a:r>
            <a:r>
              <a:rPr lang="ar-SA" b="1" dirty="0"/>
              <a:t> 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* لا يستخدم المذيع المحاور جهاز هاتف 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 algn="r" rtl="1">
              <a:buNone/>
            </a:pPr>
            <a:r>
              <a:rPr lang="ar-SA" b="1" dirty="0"/>
              <a:t>* الاستوديو يزود بجهاز تأخير الوقت </a:t>
            </a:r>
            <a:r>
              <a:rPr lang="en-US" b="1" dirty="0"/>
              <a:t>Time delay</a:t>
            </a:r>
            <a:r>
              <a:rPr lang="ar-SA" b="1" dirty="0"/>
              <a:t> لاستخدامه كإجراء وقائي ضد </a:t>
            </a:r>
            <a:r>
              <a:rPr lang="ar-SA" b="1" dirty="0" err="1"/>
              <a:t>أى</a:t>
            </a:r>
            <a:r>
              <a:rPr lang="ar-SA" b="1" dirty="0"/>
              <a:t> ألفاظ هابطة أو خارجة </a:t>
            </a:r>
            <a:r>
              <a:rPr lang="en-US" b="1" dirty="0" smtClean="0"/>
              <a:t> </a:t>
            </a:r>
            <a:endParaRPr lang="ar-EG" b="1" dirty="0" smtClean="0"/>
          </a:p>
          <a:p>
            <a:pPr marL="0" indent="0" algn="r" rtl="1">
              <a:buNone/>
            </a:pPr>
            <a:r>
              <a:rPr lang="ar-SA" b="1" dirty="0"/>
              <a:t>* على المذيع ألا يستمر طويلا </a:t>
            </a:r>
            <a:r>
              <a:rPr lang="ar-SA" b="1" dirty="0" err="1"/>
              <a:t>فى</a:t>
            </a:r>
            <a:r>
              <a:rPr lang="ar-SA" b="1" dirty="0"/>
              <a:t> الحوار </a:t>
            </a:r>
            <a:r>
              <a:rPr lang="ar-EG" b="1" dirty="0" smtClean="0"/>
              <a:t>مع</a:t>
            </a:r>
            <a:r>
              <a:rPr lang="ar-SA" b="1" dirty="0" smtClean="0"/>
              <a:t> </a:t>
            </a:r>
            <a:r>
              <a:rPr lang="ar-SA" b="1" dirty="0"/>
              <a:t>الضيوف </a:t>
            </a:r>
            <a:r>
              <a:rPr lang="ar-EG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439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2652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SA" b="1" dirty="0"/>
              <a:t>الفريق المعاون للمذيع المحاور </a:t>
            </a:r>
            <a:r>
              <a:rPr lang="ar-SA" b="1" dirty="0" err="1"/>
              <a:t>فى</a:t>
            </a:r>
            <a:r>
              <a:rPr lang="ar-SA" b="1" dirty="0"/>
              <a:t> برامج الـ </a:t>
            </a:r>
            <a:r>
              <a:rPr lang="en-US" b="1" dirty="0"/>
              <a:t>Talk Show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1- مخرج البرنامج </a:t>
            </a:r>
            <a:r>
              <a:rPr lang="ar-EG" b="1" dirty="0" smtClean="0"/>
              <a:t>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2- المنتج </a:t>
            </a:r>
            <a:r>
              <a:rPr lang="ar-EG" b="1" dirty="0" smtClean="0"/>
              <a:t>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3- مساعد مخرج للهاتف </a:t>
            </a:r>
            <a:r>
              <a:rPr lang="ar-EG" b="1" dirty="0" smtClean="0"/>
              <a:t>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4- مهندس </a:t>
            </a:r>
            <a:r>
              <a:rPr lang="ar-EG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3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6000" b="1" dirty="0"/>
              <a:t>أنواع برامج المناقشات </a:t>
            </a:r>
            <a:endParaRPr lang="en-US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b="1" dirty="0"/>
              <a:t>1 -  المائدة المستديرة </a:t>
            </a:r>
            <a:r>
              <a:rPr lang="ar-EG" b="1" dirty="0" smtClean="0"/>
              <a:t> </a:t>
            </a:r>
            <a:endParaRPr lang="ar-EG" dirty="0" smtClean="0"/>
          </a:p>
          <a:p>
            <a:pPr marL="0" indent="0" algn="r" rtl="1">
              <a:buNone/>
            </a:pPr>
            <a:r>
              <a:rPr lang="ar-SA" b="1" dirty="0"/>
              <a:t>2 - الندوة الأفقية </a:t>
            </a:r>
            <a:endParaRPr lang="ar-EG" b="1" dirty="0" smtClean="0"/>
          </a:p>
          <a:p>
            <a:pPr marL="0" indent="0" algn="r" rtl="1">
              <a:buNone/>
            </a:pPr>
            <a:r>
              <a:rPr lang="ar-SA" b="1" dirty="0"/>
              <a:t>3 - المناقشة الجماعية </a:t>
            </a:r>
            <a:r>
              <a:rPr lang="ar-EG" b="1" dirty="0"/>
              <a:t> </a:t>
            </a:r>
            <a:endParaRPr lang="ar-EG" dirty="0"/>
          </a:p>
          <a:p>
            <a:pPr marL="0" indent="0" algn="r" rtl="1">
              <a:buNone/>
            </a:pPr>
            <a:r>
              <a:rPr lang="ar-SA" b="1" dirty="0"/>
              <a:t>4 - المناظــــرة </a:t>
            </a:r>
            <a:r>
              <a:rPr lang="ar-EG" b="1" dirty="0"/>
              <a:t> </a:t>
            </a:r>
            <a:endParaRPr lang="en-US" dirty="0"/>
          </a:p>
          <a:p>
            <a:pPr marL="0" indent="0" algn="r" rtl="1">
              <a:buNone/>
            </a:pPr>
            <a:r>
              <a:rPr lang="ar-EG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6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19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sz="3600" b="1" dirty="0"/>
              <a:t>ويجب أن يتوافر في قائد المناقشة القدرة والمهارة على تنظيم إدارة النقاش، وأن يتيح المجال أمام صراع الأفكار وليس صراع </a:t>
            </a:r>
            <a:r>
              <a:rPr lang="ar-SA" sz="3600" b="1" dirty="0" smtClean="0"/>
              <a:t>الاشخاص</a:t>
            </a:r>
            <a:r>
              <a:rPr lang="ar-EG" sz="3600" b="1" dirty="0" smtClean="0"/>
              <a:t> </a:t>
            </a:r>
            <a:r>
              <a:rPr lang="ar-SA" sz="3600" b="1" dirty="0" smtClean="0"/>
              <a:t>. </a:t>
            </a:r>
            <a:endParaRPr lang="en-US" sz="3600" b="1" dirty="0"/>
          </a:p>
          <a:p>
            <a:pPr algn="r" rtl="1"/>
            <a:r>
              <a:rPr lang="ar-SA" sz="3600" b="1" dirty="0"/>
              <a:t>وفي حالات كثيرة يقوم قائد المناقشة أو معد البرنامج بتوزيع خطة البرنامج على المشاركين قبل تنفيذ البرنامج بوقت كاف </a:t>
            </a:r>
            <a:r>
              <a:rPr lang="ar-EG" sz="3600" b="1" dirty="0" smtClean="0"/>
              <a:t> </a:t>
            </a:r>
            <a:r>
              <a:rPr lang="ar-SA" sz="3600" b="1" dirty="0" smtClean="0"/>
              <a:t>. </a:t>
            </a:r>
            <a:endParaRPr lang="en-US" sz="3600" b="1" dirty="0"/>
          </a:p>
          <a:p>
            <a:pPr algn="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70135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8000" dirty="0" smtClean="0">
                <a:solidFill>
                  <a:srgbClr val="00B050"/>
                </a:solidFill>
                <a:cs typeface="PT Bold Heading" pitchFamily="2" charset="-78"/>
              </a:rPr>
              <a:t>انتهت المحاضرة </a:t>
            </a:r>
          </a:p>
          <a:p>
            <a:pPr marL="0" indent="0" algn="ctr" rtl="1">
              <a:buNone/>
            </a:pPr>
            <a:r>
              <a:rPr lang="ar-EG" sz="8000" dirty="0" smtClean="0">
                <a:solidFill>
                  <a:srgbClr val="00B050"/>
                </a:solidFill>
                <a:cs typeface="PT Bold Heading" pitchFamily="2" charset="-78"/>
              </a:rPr>
              <a:t>شكرا والي اللقاء </a:t>
            </a:r>
          </a:p>
          <a:p>
            <a:pPr marL="0" indent="0" algn="ctr" rtl="1">
              <a:buNone/>
            </a:pPr>
            <a:r>
              <a:rPr lang="ar-EG" sz="6600" dirty="0" smtClean="0">
                <a:solidFill>
                  <a:srgbClr val="0070C0"/>
                </a:solidFill>
                <a:cs typeface="PT Bold Heading" pitchFamily="2" charset="-78"/>
              </a:rPr>
              <a:t>دكتور محمد عبد البديع</a:t>
            </a:r>
            <a:endParaRPr lang="en-US" sz="6600" dirty="0">
              <a:solidFill>
                <a:srgbClr val="0070C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42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b="1" dirty="0"/>
              <a:t>المفهوم الاصطلاحي للتحقيق الإذاعي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dirty="0"/>
              <a:t>هو استطلاع للوقائع والأحداث والأشخاص الذين لهم صلة بها ، ثم الدراسة والتفسير للظروف والملابسات التي تحيط بهذه </a:t>
            </a:r>
            <a:r>
              <a:rPr lang="ar-SA" dirty="0" smtClean="0"/>
              <a:t>الوقائع.</a:t>
            </a:r>
            <a:endParaRPr lang="en-US" dirty="0"/>
          </a:p>
          <a:p>
            <a:pPr algn="r" rtl="1"/>
            <a:r>
              <a:rPr lang="ar-SA" b="1" dirty="0"/>
              <a:t>ويعرف التحقيق الإذاعي</a:t>
            </a:r>
            <a:r>
              <a:rPr lang="ar-SA" dirty="0"/>
              <a:t> : بأنه تقرير حول حدث من الأحداث الاقتصادية أو السياسية أو الثقافية او </a:t>
            </a:r>
            <a:r>
              <a:rPr lang="ar-SA" dirty="0" smtClean="0"/>
              <a:t>الرياضية.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4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dirty="0"/>
              <a:t>خطوات إنتاج التحقيق الإذاعي </a:t>
            </a:r>
            <a:endParaRPr lang="en-US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1-	تحديد موضوع التحقيق : </a:t>
            </a:r>
            <a:endParaRPr lang="en-US" dirty="0"/>
          </a:p>
          <a:p>
            <a:pPr marL="0" indent="0" algn="r" rtl="1">
              <a:buNone/>
            </a:pPr>
            <a:r>
              <a:rPr lang="ar-EG" dirty="0" smtClean="0"/>
              <a:t> </a:t>
            </a:r>
            <a:r>
              <a:rPr lang="ar-SA" b="1" dirty="0" smtClean="0"/>
              <a:t>2- </a:t>
            </a:r>
            <a:r>
              <a:rPr lang="ar-SA" b="1" dirty="0"/>
              <a:t>اجراءات المقابلات : </a:t>
            </a:r>
            <a:endParaRPr lang="ar-EG" b="1" dirty="0" smtClean="0"/>
          </a:p>
          <a:p>
            <a:pPr marL="0" indent="0" algn="r" rtl="1">
              <a:buNone/>
            </a:pPr>
            <a:r>
              <a:rPr lang="ar-SA" b="1" dirty="0"/>
              <a:t>3- مراجعة المعلومات </a:t>
            </a:r>
            <a:r>
              <a:rPr lang="ar-SA" b="1" dirty="0" smtClean="0"/>
              <a:t>وتقييمها</a:t>
            </a:r>
            <a:endParaRPr lang="ar-EG" b="1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dirty="0"/>
              <a:t>سمات التحقيق الإذاعي </a:t>
            </a:r>
            <a:endParaRPr lang="en-US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SA" b="1" dirty="0"/>
              <a:t>1- يتناول التحقيق الإذاعي الأحداث الآنية، والقضايا والمشكلات </a:t>
            </a:r>
            <a:r>
              <a:rPr lang="ar-SA" b="1" dirty="0" smtClean="0"/>
              <a:t>المزمنة.</a:t>
            </a:r>
            <a:endParaRPr lang="en-US" b="1" dirty="0"/>
          </a:p>
          <a:p>
            <a:pPr marL="0" indent="0" algn="r" rtl="1">
              <a:buNone/>
            </a:pPr>
            <a:r>
              <a:rPr lang="ar-SA" b="1" dirty="0"/>
              <a:t>2- لابد أن </a:t>
            </a:r>
            <a:r>
              <a:rPr lang="ar-SA" b="1" dirty="0" err="1"/>
              <a:t>يتماشي</a:t>
            </a:r>
            <a:r>
              <a:rPr lang="ar-SA" b="1" dirty="0"/>
              <a:t> التحقيق الإذاعي مع سياسة المحطة الإذاعية </a:t>
            </a:r>
            <a:r>
              <a:rPr lang="ar-SA" b="1" dirty="0" smtClean="0"/>
              <a:t>3- </a:t>
            </a:r>
            <a:r>
              <a:rPr lang="ar-SA" b="1" dirty="0"/>
              <a:t>ضرورة أن </a:t>
            </a:r>
            <a:r>
              <a:rPr lang="ar-SA" b="1" dirty="0" err="1"/>
              <a:t>يتماشي</a:t>
            </a:r>
            <a:r>
              <a:rPr lang="ar-SA" b="1" dirty="0"/>
              <a:t> التحقيق الإذاعي مع معايير الجودة </a:t>
            </a:r>
            <a:r>
              <a:rPr lang="ar-SA" b="1" dirty="0" smtClean="0"/>
              <a:t>الفنية</a:t>
            </a:r>
            <a:endParaRPr lang="ar-EG" b="1" dirty="0" smtClean="0"/>
          </a:p>
          <a:p>
            <a:pPr marL="0" indent="0" algn="r" rtl="1">
              <a:buNone/>
            </a:pPr>
            <a:r>
              <a:rPr lang="ar-SA" b="1" dirty="0"/>
              <a:t>4- يقوم التحقيق </a:t>
            </a:r>
            <a:r>
              <a:rPr lang="ar-SA" b="1" dirty="0" err="1"/>
              <a:t>الإذاعى</a:t>
            </a:r>
            <a:r>
              <a:rPr lang="ar-SA" b="1" dirty="0"/>
              <a:t> على المزج الفني بين النص المكتوب والتسجيلات الصوتية </a:t>
            </a:r>
            <a:r>
              <a:rPr lang="en-US" b="1" dirty="0"/>
              <a:t> </a:t>
            </a:r>
            <a:endParaRPr lang="ar-EG" b="1" dirty="0"/>
          </a:p>
          <a:p>
            <a:pPr marL="0" indent="0" algn="r" rtl="1">
              <a:buNone/>
            </a:pPr>
            <a:r>
              <a:rPr lang="ar-SA" b="1" dirty="0"/>
              <a:t>5- يستند على التحليل الواقعي للمشكلات </a:t>
            </a:r>
            <a:r>
              <a:rPr lang="en-US" b="1" dirty="0"/>
              <a:t> </a:t>
            </a:r>
            <a:endParaRPr lang="ar-EG" b="1" dirty="0"/>
          </a:p>
          <a:p>
            <a:pPr marL="0" indent="0" algn="r" rtl="1">
              <a:buNone/>
            </a:pPr>
            <a:r>
              <a:rPr lang="ar-SA" b="1" dirty="0"/>
              <a:t>6- يتسم التحقيق الإذاعي بالعمق </a:t>
            </a:r>
            <a:r>
              <a:rPr lang="en-US" b="1" dirty="0"/>
              <a:t> </a:t>
            </a:r>
            <a:endParaRPr lang="ar-EG" b="1" dirty="0"/>
          </a:p>
          <a:p>
            <a:pPr marL="0" indent="0" algn="r" rtl="1">
              <a:buNone/>
            </a:pPr>
            <a:r>
              <a:rPr lang="ar-SA" b="1" dirty="0"/>
              <a:t>7 - يجيب التحقيق الإذاعي عن كل ما يدور في أذهاننا </a:t>
            </a:r>
            <a:r>
              <a:rPr lang="en-US" b="1" dirty="0"/>
              <a:t> </a:t>
            </a:r>
            <a:endParaRPr lang="ar-EG" b="1" dirty="0"/>
          </a:p>
          <a:p>
            <a:pPr marL="0" indent="0" algn="r" rt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080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dirty="0"/>
              <a:t>أنواع التحقيق الإذاعي </a:t>
            </a:r>
            <a:endParaRPr lang="en-US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3600" b="1" dirty="0"/>
              <a:t>1 - التحقيق الإخباري </a:t>
            </a:r>
            <a:r>
              <a:rPr lang="en-US" sz="3600" b="1" dirty="0" smtClean="0"/>
              <a:t> </a:t>
            </a:r>
            <a:endParaRPr lang="ar-EG" sz="3600" dirty="0" smtClean="0"/>
          </a:p>
          <a:p>
            <a:pPr marL="0" indent="0" algn="r" rtl="1">
              <a:buNone/>
            </a:pPr>
            <a:r>
              <a:rPr lang="ar-SA" sz="3600" b="1" dirty="0"/>
              <a:t>2 - تحقيق المشكلات </a:t>
            </a:r>
            <a:endParaRPr lang="ar-EG" sz="3600" b="1" dirty="0" smtClean="0"/>
          </a:p>
          <a:p>
            <a:pPr marL="0" indent="0" algn="r" rtl="1">
              <a:buNone/>
            </a:pPr>
            <a:r>
              <a:rPr lang="ar-SA" sz="3600" b="1" dirty="0"/>
              <a:t>3- تحقيق الإنجازات </a:t>
            </a:r>
            <a:r>
              <a:rPr lang="en-US" sz="3600" b="1" dirty="0"/>
              <a:t> </a:t>
            </a:r>
            <a:endParaRPr lang="ar-EG" sz="3600" dirty="0"/>
          </a:p>
          <a:p>
            <a:pPr marL="0" indent="0" algn="r" rtl="1">
              <a:buNone/>
            </a:pPr>
            <a:r>
              <a:rPr lang="ar-SA" sz="3600" dirty="0"/>
              <a:t>4- </a:t>
            </a:r>
            <a:r>
              <a:rPr lang="ar-SA" sz="3600" b="1" dirty="0"/>
              <a:t>تحقيق الاهتمامات الإنسانية </a:t>
            </a:r>
            <a:r>
              <a:rPr lang="en-US" sz="3600" b="1" dirty="0"/>
              <a:t> </a:t>
            </a:r>
            <a:endParaRPr lang="ar-EG" sz="3600" dirty="0"/>
          </a:p>
          <a:p>
            <a:pPr marL="0" indent="0" algn="r" rtl="1">
              <a:buNone/>
            </a:pPr>
            <a:r>
              <a:rPr lang="ar-SA" sz="3600" b="1" dirty="0"/>
              <a:t>4- تحقيق المكان </a:t>
            </a:r>
            <a:r>
              <a:rPr lang="en-US" sz="3600" b="1" dirty="0"/>
              <a:t> </a:t>
            </a:r>
            <a:endParaRPr lang="ar-EG" sz="3600" b="1" dirty="0" smtClean="0"/>
          </a:p>
          <a:p>
            <a:pPr marL="0" indent="0" algn="r" rtl="1">
              <a:buNone/>
            </a:pPr>
            <a:r>
              <a:rPr lang="ar-SA" sz="3600" b="1" dirty="0"/>
              <a:t>5- التحقيق الاستفتائي </a:t>
            </a:r>
            <a:r>
              <a:rPr lang="en-US" sz="3600" b="1" dirty="0"/>
              <a:t> </a:t>
            </a:r>
            <a:endParaRPr lang="ar-EG" sz="3600" dirty="0"/>
          </a:p>
          <a:p>
            <a:pPr marL="0" indent="0" algn="r" rtl="1">
              <a:buNone/>
            </a:pPr>
            <a:r>
              <a:rPr lang="ar-SA" sz="3600" b="1" dirty="0"/>
              <a:t>6- تحقيق الطرائف </a:t>
            </a:r>
            <a:r>
              <a:rPr lang="en-US" sz="3600" b="1" dirty="0"/>
              <a:t> </a:t>
            </a:r>
            <a:endParaRPr lang="en-US" sz="3600" dirty="0"/>
          </a:p>
          <a:p>
            <a:pPr marL="0" indent="0" algn="r" rtl="1">
              <a:buNone/>
            </a:pPr>
            <a:endParaRPr lang="en-US" sz="3600" dirty="0"/>
          </a:p>
          <a:p>
            <a:pPr marL="0" indent="0" algn="r" rtl="1">
              <a:buNone/>
            </a:pPr>
            <a:r>
              <a:rPr lang="en-US" sz="3600" b="1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518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dirty="0"/>
              <a:t>إنتــــــاج  برامـج المناقـشـــات </a:t>
            </a:r>
            <a:endParaRPr lang="en-US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مفهوم برامج </a:t>
            </a:r>
            <a:r>
              <a:rPr lang="en-US" b="1" dirty="0"/>
              <a:t>Talk Show</a:t>
            </a:r>
            <a:r>
              <a:rPr lang="en-US" dirty="0"/>
              <a:t> </a:t>
            </a:r>
            <a:r>
              <a:rPr lang="ar-SA" dirty="0"/>
              <a:t>: </a:t>
            </a:r>
            <a:r>
              <a:rPr lang="ar-SA" b="1" u="dbl" dirty="0" err="1"/>
              <a:t>هى</a:t>
            </a:r>
            <a:r>
              <a:rPr lang="ar-SA" b="1" u="dbl" dirty="0"/>
              <a:t> :</a:t>
            </a:r>
            <a:r>
              <a:rPr lang="ar-SA" dirty="0"/>
              <a:t> عبارة عن البرامج الإذاعية </a:t>
            </a:r>
            <a:r>
              <a:rPr lang="ar-SA" dirty="0" err="1"/>
              <a:t>التى</a:t>
            </a:r>
            <a:r>
              <a:rPr lang="ar-SA" dirty="0"/>
              <a:t> تعتمد على الكلام بالدرجة الأولى ، من حوارات ومناقشات ومداخلات ، حول موضوعات تدخل </a:t>
            </a:r>
            <a:r>
              <a:rPr lang="ar-SA" dirty="0" err="1"/>
              <a:t>فى</a:t>
            </a:r>
            <a:r>
              <a:rPr lang="ar-SA" dirty="0"/>
              <a:t> دائرة اهتمام جمهور المستمعين </a:t>
            </a:r>
            <a:r>
              <a:rPr lang="en-US" dirty="0" smtClean="0"/>
              <a:t> </a:t>
            </a:r>
            <a:endParaRPr lang="en-US" dirty="0"/>
          </a:p>
          <a:p>
            <a:pPr marL="0" indent="0" algn="r" rtl="1">
              <a:buNone/>
            </a:pPr>
            <a:r>
              <a:rPr lang="ar-SA" b="1" u="dbl" dirty="0"/>
              <a:t>وهي :</a:t>
            </a:r>
            <a:r>
              <a:rPr lang="ar-SA" dirty="0"/>
              <a:t> مادة إذاعية تهتم بعرض كافة الآراء </a:t>
            </a:r>
            <a:r>
              <a:rPr lang="ar-SA" dirty="0" err="1"/>
              <a:t>التى</a:t>
            </a:r>
            <a:r>
              <a:rPr lang="ar-SA" dirty="0"/>
              <a:t> تدور حول قضية أو مشكلة أو ظاهرة تهم الجمهور </a:t>
            </a:r>
            <a:r>
              <a:rPr lang="en-US" dirty="0" smtClean="0"/>
              <a:t>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dirty="0"/>
              <a:t>هدف برامج المناقشات </a:t>
            </a:r>
            <a:endParaRPr lang="en-US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600" b="1" dirty="0"/>
              <a:t>تهدف برامج المناقشات إلى تبادل الآراء والمعلومات للوصول إلى حلول واقعية أو محتملة حول أسئلة هامة أو مشكلة معينة. 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431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SA" sz="5400" b="1" dirty="0" smtClean="0"/>
              <a:t>مقومات </a:t>
            </a:r>
            <a:r>
              <a:rPr lang="ar-SA" sz="5400" b="1" dirty="0"/>
              <a:t>برامج</a:t>
            </a:r>
            <a:r>
              <a:rPr lang="ar-SA" sz="5400" dirty="0"/>
              <a:t> </a:t>
            </a:r>
            <a:r>
              <a:rPr lang="en-US" sz="5400" b="1" dirty="0"/>
              <a:t>Talk Show</a:t>
            </a:r>
            <a:r>
              <a:rPr lang="ar-SA" sz="5400" b="1" dirty="0"/>
              <a:t> :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3600" b="1" dirty="0"/>
              <a:t>1 - القدرة العالية على التحاور لدى المذيع المحاور : 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marL="0" indent="0" algn="r" rtl="1">
              <a:buNone/>
            </a:pPr>
            <a:r>
              <a:rPr lang="ar-SA" sz="3600" b="1" dirty="0"/>
              <a:t>2 - تعتبر هذه البرامج غير مكلفة نسبيا </a:t>
            </a:r>
            <a:r>
              <a:rPr lang="en-US" sz="3600" b="1" dirty="0" smtClean="0"/>
              <a:t> </a:t>
            </a:r>
            <a:endParaRPr lang="ar-EG" sz="3600" b="1" dirty="0" smtClean="0"/>
          </a:p>
          <a:p>
            <a:pPr marL="0" indent="0" algn="r" rtl="1">
              <a:buNone/>
            </a:pPr>
            <a:r>
              <a:rPr lang="ar-SA" sz="3600" b="1" dirty="0"/>
              <a:t>3 - موضوع يهم الجمهور ويتسم بالحالية </a:t>
            </a:r>
            <a:r>
              <a:rPr lang="en-US" sz="3600" b="1" dirty="0"/>
              <a:t> </a:t>
            </a:r>
          </a:p>
          <a:p>
            <a:pPr marL="0" indent="0" algn="r" rtl="1">
              <a:buNone/>
            </a:pPr>
            <a:r>
              <a:rPr lang="ar-SA" sz="3600" b="1" dirty="0"/>
              <a:t>4 - مجموعة جيدة من المتحدثين </a:t>
            </a:r>
            <a:r>
              <a:rPr lang="en-US" sz="3600" b="1" dirty="0"/>
              <a:t> </a:t>
            </a:r>
          </a:p>
          <a:p>
            <a:pPr marL="0" indent="0" algn="r" rtl="1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6568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dirty="0"/>
              <a:t>إعداد برامج </a:t>
            </a:r>
            <a:r>
              <a:rPr lang="en-US" sz="5400" b="1" dirty="0"/>
              <a:t>Talk Show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4400" b="1" dirty="0"/>
              <a:t>تتطلب جهداً كبيراً </a:t>
            </a:r>
            <a:r>
              <a:rPr lang="ar-EG" sz="4400" b="1" dirty="0" err="1"/>
              <a:t>فى</a:t>
            </a:r>
            <a:r>
              <a:rPr lang="ar-EG" sz="4400" b="1" dirty="0"/>
              <a:t> إعدادها من حيث جمع المعلومات عن الموضوع، واختيار ضيوف الحلقة، وإجراء مقابلات مبدئية معهم، والتعرف على طبيعة شخصياتهم وحجم الاختلافات بينهم، وتحديد موعد المناقشة، ومكان تسجيلها أو إذاعتها على </a:t>
            </a:r>
            <a:r>
              <a:rPr lang="ar-EG" sz="4400" b="1" dirty="0" smtClean="0"/>
              <a:t>الهواء</a:t>
            </a:r>
          </a:p>
          <a:p>
            <a:pPr marL="0" indent="0" algn="r" rtl="1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457391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533</Words>
  <Application>Microsoft Office PowerPoint</Application>
  <PresentationFormat>عرض على الشاشة (3:4)‏</PresentationFormat>
  <Paragraphs>69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نسق Office</vt:lpstr>
      <vt:lpstr>إنتــــــاج التحقيــق الإذاعــــي  الفرقة الثالثة شعبة إذاعة  الأحد 12 / 4 / 2020</vt:lpstr>
      <vt:lpstr>المفهوم الاصطلاحي للتحقيق الإذاعي </vt:lpstr>
      <vt:lpstr>خطوات إنتاج التحقيق الإذاعي </vt:lpstr>
      <vt:lpstr>سمات التحقيق الإذاعي </vt:lpstr>
      <vt:lpstr>أنواع التحقيق الإذاعي </vt:lpstr>
      <vt:lpstr>إنتــــــاج  برامـج المناقـشـــات </vt:lpstr>
      <vt:lpstr>هدف برامج المناقشات </vt:lpstr>
      <vt:lpstr> مقومات برامج Talk Show : </vt:lpstr>
      <vt:lpstr>إعداد برامج Talk Show </vt:lpstr>
      <vt:lpstr> تنفيذ برامج Talk Show </vt:lpstr>
      <vt:lpstr>المذيع المحاور فى برامج الـ Talk Show </vt:lpstr>
      <vt:lpstr>مواصفات المذيع المحاور فى برامج الـ Talk Show </vt:lpstr>
      <vt:lpstr>مهام المذيع المحاور فى برامج الـ Talk Show :</vt:lpstr>
      <vt:lpstr>الفريق المعاون للمذيع المحاور فى برامج الـ Talk Show </vt:lpstr>
      <vt:lpstr>أنواع برامج المناقشات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إنتــــــاج التحقيــق الإذاعــــي  الفرقة الثالثة شعبة إذاعة  الأحد 12 / 4 / 2020</dc:title>
  <dc:creator>Dr. Mohamed</dc:creator>
  <cp:lastModifiedBy>Dr. Mohamed</cp:lastModifiedBy>
  <cp:revision>15</cp:revision>
  <dcterms:created xsi:type="dcterms:W3CDTF">2020-03-25T21:05:29Z</dcterms:created>
  <dcterms:modified xsi:type="dcterms:W3CDTF">2020-03-26T13:04:09Z</dcterms:modified>
</cp:coreProperties>
</file>